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9"/>
  </p:notesMasterIdLst>
  <p:sldIdLst>
    <p:sldId id="256" r:id="rId2"/>
    <p:sldId id="257" r:id="rId3"/>
    <p:sldId id="258" r:id="rId4"/>
    <p:sldId id="272" r:id="rId5"/>
    <p:sldId id="259" r:id="rId6"/>
    <p:sldId id="261" r:id="rId7"/>
    <p:sldId id="279" r:id="rId8"/>
    <p:sldId id="281" r:id="rId9"/>
    <p:sldId id="283" r:id="rId10"/>
    <p:sldId id="282" r:id="rId11"/>
    <p:sldId id="263" r:id="rId12"/>
    <p:sldId id="284" r:id="rId13"/>
    <p:sldId id="285" r:id="rId14"/>
    <p:sldId id="277" r:id="rId15"/>
    <p:sldId id="264" r:id="rId16"/>
    <p:sldId id="273" r:id="rId17"/>
    <p:sldId id="275" r:id="rId18"/>
    <p:sldId id="274" r:id="rId19"/>
    <p:sldId id="276" r:id="rId20"/>
    <p:sldId id="260" r:id="rId21"/>
    <p:sldId id="268" r:id="rId22"/>
    <p:sldId id="269" r:id="rId23"/>
    <p:sldId id="270" r:id="rId24"/>
    <p:sldId id="266" r:id="rId25"/>
    <p:sldId id="267" r:id="rId26"/>
    <p:sldId id="271" r:id="rId27"/>
    <p:sldId id="278"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614" autoAdjust="0"/>
  </p:normalViewPr>
  <p:slideViewPr>
    <p:cSldViewPr>
      <p:cViewPr varScale="1">
        <p:scale>
          <a:sx n="62" d="100"/>
          <a:sy n="62" d="100"/>
        </p:scale>
        <p:origin x="-534"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097FBC-D956-4CE6-B741-FDE9875D83CB}" type="datetimeFigureOut">
              <a:rPr lang="en-US" smtClean="0"/>
              <a:pPr/>
              <a:t>12/7/2011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09F784-B634-4D35-85A2-2ECD7639C451}" type="slidenum">
              <a:rPr lang="en-US" smtClean="0"/>
              <a:pPr/>
              <a:t>‹#›</a:t>
            </a:fld>
            <a:endParaRPr lang="en-US" dirty="0"/>
          </a:p>
        </p:txBody>
      </p:sp>
    </p:spTree>
    <p:extLst>
      <p:ext uri="{BB962C8B-B14F-4D97-AF65-F5344CB8AC3E}">
        <p14:creationId xmlns:p14="http://schemas.microsoft.com/office/powerpoint/2010/main" xmlns="" val="62825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CBPP: Center on Budget and Policy</a:t>
            </a:r>
            <a:r>
              <a:rPr lang="en-US" baseline="0" dirty="0" smtClean="0"/>
              <a:t> Priorities, a non-profit</a:t>
            </a:r>
            <a:endParaRPr lang="en-US" dirty="0"/>
          </a:p>
        </p:txBody>
      </p:sp>
      <p:sp>
        <p:nvSpPr>
          <p:cNvPr id="4" name="Slide Number Placeholder 3"/>
          <p:cNvSpPr>
            <a:spLocks noGrp="1"/>
          </p:cNvSpPr>
          <p:nvPr>
            <p:ph type="sldNum" sz="quarter" idx="10"/>
          </p:nvPr>
        </p:nvSpPr>
        <p:spPr/>
        <p:txBody>
          <a:bodyPr/>
          <a:lstStyle/>
          <a:p>
            <a:fld id="{7F09F784-B634-4D35-85A2-2ECD7639C451}" type="slidenum">
              <a:rPr lang="en-US" smtClean="0"/>
              <a:pPr/>
              <a:t>4</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Berkeley</a:t>
            </a:r>
            <a:r>
              <a:rPr lang="en-US" baseline="0" dirty="0" smtClean="0"/>
              <a:t> and Columbia; http://docs.google.com/viewer?a=v&amp;q=cache:hLQccPUpxxUJ:elsa.berkeley.edu/~saez/kopczuk-saez-songSSA07short.pdf+inequality+american+dream&amp;hl=en&amp;gl=us&amp;pid=bl&amp;srcid=ADGEESgcZu5DTakWjtUfRD9uHwtfiCYKn-gxPkgAyDLX1TY1moE6kZwPaJZNt0Pf-SsRP3uwx9keJ6yh9P0F57A4kl0VXI-jtt_3sONluLBHhQmKucl88SxWqvWLPtCy64NfrDsKRzWG&amp;sig=AHIEtbQp0IonNfjbKStXejGlx-w525934Q</a:t>
            </a:r>
          </a:p>
          <a:p>
            <a:endParaRPr lang="en-US" dirty="0"/>
          </a:p>
        </p:txBody>
      </p:sp>
      <p:sp>
        <p:nvSpPr>
          <p:cNvPr id="4" name="Slide Number Placeholder 3"/>
          <p:cNvSpPr>
            <a:spLocks noGrp="1"/>
          </p:cNvSpPr>
          <p:nvPr>
            <p:ph type="sldNum" sz="quarter" idx="10"/>
          </p:nvPr>
        </p:nvSpPr>
        <p:spPr/>
        <p:txBody>
          <a:bodyPr/>
          <a:lstStyle/>
          <a:p>
            <a:fld id="{7F09F784-B634-4D35-85A2-2ECD7639C451}" type="slidenum">
              <a:rPr lang="en-US" smtClean="0"/>
              <a:pPr/>
              <a:t>17</a:t>
            </a:fld>
            <a:endParaRPr lang="en-US" dirty="0"/>
          </a:p>
        </p:txBody>
      </p:sp>
    </p:spTree>
    <p:extLst>
      <p:ext uri="{BB962C8B-B14F-4D97-AF65-F5344CB8AC3E}">
        <p14:creationId xmlns:p14="http://schemas.microsoft.com/office/powerpoint/2010/main" xmlns="" val="4276083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BF5E7BE0-3854-4D23-8E35-F8B247604BF9}" type="datetimeFigureOut">
              <a:rPr lang="en-US" smtClean="0"/>
              <a:pPr/>
              <a:t>12/7/2011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CA466FF3-0D5D-458A-AF23-2B6971E60804}" type="slidenum">
              <a:rPr lang="en-US" smtClean="0"/>
              <a:pPr/>
              <a:t>‹#›</a:t>
            </a:fld>
            <a:endParaRPr lang="en-US" dirty="0"/>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5E7BE0-3854-4D23-8E35-F8B247604BF9}" type="datetimeFigureOut">
              <a:rPr lang="en-US" smtClean="0"/>
              <a:pPr/>
              <a:t>12/7/2011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466FF3-0D5D-458A-AF23-2B6971E6080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F5E7BE0-3854-4D23-8E35-F8B247604BF9}" type="datetimeFigureOut">
              <a:rPr lang="en-US" smtClean="0"/>
              <a:pPr/>
              <a:t>12/7/2011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466FF3-0D5D-458A-AF23-2B6971E6080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5E7BE0-3854-4D23-8E35-F8B247604BF9}" type="datetimeFigureOut">
              <a:rPr lang="en-US" smtClean="0"/>
              <a:pPr/>
              <a:t>12/7/2011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466FF3-0D5D-458A-AF23-2B6971E6080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BF5E7BE0-3854-4D23-8E35-F8B247604BF9}" type="datetimeFigureOut">
              <a:rPr lang="en-US" smtClean="0"/>
              <a:pPr/>
              <a:t>12/7/2011</a:t>
            </a:fld>
            <a:endParaRPr lang="en-US" dirty="0"/>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466FF3-0D5D-458A-AF23-2B6971E60804}" type="slidenum">
              <a:rPr lang="en-US" smtClean="0"/>
              <a:pPr/>
              <a:t>‹#›</a:t>
            </a:fld>
            <a:endParaRPr lang="en-US" dirty="0"/>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F5E7BE0-3854-4D23-8E35-F8B247604BF9}" type="datetimeFigureOut">
              <a:rPr lang="en-US" smtClean="0"/>
              <a:pPr/>
              <a:t>12/7/2011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466FF3-0D5D-458A-AF23-2B6971E6080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F5E7BE0-3854-4D23-8E35-F8B247604BF9}" type="datetimeFigureOut">
              <a:rPr lang="en-US" smtClean="0"/>
              <a:pPr/>
              <a:t>12/7/2011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A466FF3-0D5D-458A-AF23-2B6971E6080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5E7BE0-3854-4D23-8E35-F8B247604BF9}" type="datetimeFigureOut">
              <a:rPr lang="en-US" smtClean="0"/>
              <a:pPr/>
              <a:t>12/7/2011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A466FF3-0D5D-458A-AF23-2B6971E6080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BF5E7BE0-3854-4D23-8E35-F8B247604BF9}" type="datetimeFigureOut">
              <a:rPr lang="en-US" smtClean="0"/>
              <a:pPr/>
              <a:t>12/7/2011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A466FF3-0D5D-458A-AF23-2B6971E6080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F5E7BE0-3854-4D23-8E35-F8B247604BF9}" type="datetimeFigureOut">
              <a:rPr lang="en-US" smtClean="0"/>
              <a:pPr/>
              <a:t>12/7/2011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466FF3-0D5D-458A-AF23-2B6971E60804}" type="slidenum">
              <a:rPr lang="en-US" smtClean="0"/>
              <a:pPr/>
              <a:t>‹#›</a:t>
            </a:fld>
            <a:endParaRPr lang="en-US" dirty="0"/>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5" name="Date Placeholder 4"/>
          <p:cNvSpPr>
            <a:spLocks noGrp="1"/>
          </p:cNvSpPr>
          <p:nvPr>
            <p:ph type="dt" sz="half" idx="10"/>
          </p:nvPr>
        </p:nvSpPr>
        <p:spPr/>
        <p:txBody>
          <a:bodyPr/>
          <a:lstStyle/>
          <a:p>
            <a:fld id="{BF5E7BE0-3854-4D23-8E35-F8B247604BF9}" type="datetimeFigureOut">
              <a:rPr lang="en-US" smtClean="0"/>
              <a:pPr/>
              <a:t>12/7/2011</a:t>
            </a:fld>
            <a:endParaRPr lang="en-US" dirty="0"/>
          </a:p>
        </p:txBody>
      </p:sp>
      <p:sp>
        <p:nvSpPr>
          <p:cNvPr id="7" name="Slide Number Placeholder 6"/>
          <p:cNvSpPr>
            <a:spLocks noGrp="1"/>
          </p:cNvSpPr>
          <p:nvPr>
            <p:ph type="sldNum" sz="quarter" idx="12"/>
          </p:nvPr>
        </p:nvSpPr>
        <p:spPr/>
        <p:txBody>
          <a:bodyPr/>
          <a:lstStyle/>
          <a:p>
            <a:fld id="{CA466FF3-0D5D-458A-AF23-2B6971E60804}" type="slidenum">
              <a:rPr lang="en-US" smtClean="0"/>
              <a:pPr/>
              <a:t>‹#›</a:t>
            </a:fld>
            <a:endParaRPr lang="en-US" dirty="0"/>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BF5E7BE0-3854-4D23-8E35-F8B247604BF9}" type="datetimeFigureOut">
              <a:rPr lang="en-US" smtClean="0"/>
              <a:pPr/>
              <a:t>12/7/2011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CA466FF3-0D5D-458A-AF23-2B6971E60804}" type="slidenum">
              <a:rPr lang="en-US" smtClean="0"/>
              <a:pPr/>
              <a:t>‹#›</a:t>
            </a:fld>
            <a:endParaRPr lang="en-US" dirty="0"/>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hyperlink" Target="http://www.ted.com/talks/richard_wilkinson.htm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youtube.com/watch?feature=player_embedded&amp;v=HmlX3fLQrEc" TargetMode="External"/><Relationship Id="rId7" Type="http://schemas.openxmlformats.org/officeDocument/2006/relationships/hyperlink" Target="http://voicesofreasonblog.blogspot.com/2011/03/affirming-proposition-income-inequality.html" TargetMode="External"/><Relationship Id="rId2" Type="http://schemas.openxmlformats.org/officeDocument/2006/relationships/hyperlink" Target="http://www.youtube.com/watch?v=u5K3D_g3FPo" TargetMode="External"/><Relationship Id="rId1" Type="http://schemas.openxmlformats.org/officeDocument/2006/relationships/slideLayout" Target="../slideLayouts/slideLayout2.xml"/><Relationship Id="rId6" Type="http://schemas.openxmlformats.org/officeDocument/2006/relationships/hyperlink" Target="http://voicesofreasonblog.blogspot.com/2011/03/negating-proposition-income-inequality.html" TargetMode="External"/><Relationship Id="rId5" Type="http://schemas.openxmlformats.org/officeDocument/2006/relationships/hyperlink" Target="http://www.ted.com/talks/richard_wilkinson.html" TargetMode="External"/><Relationship Id="rId4" Type="http://schemas.openxmlformats.org/officeDocument/2006/relationships/hyperlink" Target="http://www.youtube.com/watch?v=oUpXDZFtEHw&amp;sns=fb"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amazon.com/Top-Heavy-Increasing-Inequality-America/dp/1565846656/ref=sr_1_1?ie=UTF8&amp;qid=1302499299&amp;sr=8-1"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Dr. Alan Haffa</a:t>
            </a:r>
            <a:endParaRPr lang="en-US" dirty="0"/>
          </a:p>
        </p:txBody>
      </p:sp>
      <p:sp>
        <p:nvSpPr>
          <p:cNvPr id="2" name="Title 1"/>
          <p:cNvSpPr>
            <a:spLocks noGrp="1"/>
          </p:cNvSpPr>
          <p:nvPr>
            <p:ph type="ctrTitle"/>
          </p:nvPr>
        </p:nvSpPr>
        <p:spPr>
          <a:xfrm>
            <a:off x="1295400" y="76200"/>
            <a:ext cx="7391399" cy="2971800"/>
          </a:xfrm>
        </p:spPr>
        <p:txBody>
          <a:bodyPr>
            <a:normAutofit/>
          </a:bodyPr>
          <a:lstStyle/>
          <a:p>
            <a:r>
              <a:rPr lang="en-US" dirty="0" smtClean="0"/>
              <a:t>Adam Smith, Andrew Carnegie, John Rawls: Income Inequality and the Occupy Movement</a:t>
            </a:r>
            <a:endParaRPr lang="en-US" dirty="0"/>
          </a:p>
        </p:txBody>
      </p:sp>
    </p:spTree>
    <p:extLst>
      <p:ext uri="{BB962C8B-B14F-4D97-AF65-F5344CB8AC3E}">
        <p14:creationId xmlns:p14="http://schemas.microsoft.com/office/powerpoint/2010/main" xmlns="" val="4205012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Smith on Bank Regulation</a:t>
            </a:r>
            <a:endParaRPr lang="en-US" dirty="0"/>
          </a:p>
        </p:txBody>
      </p:sp>
      <p:sp>
        <p:nvSpPr>
          <p:cNvPr id="3" name="Content Placeholder 2"/>
          <p:cNvSpPr>
            <a:spLocks noGrp="1"/>
          </p:cNvSpPr>
          <p:nvPr>
            <p:ph idx="1"/>
          </p:nvPr>
        </p:nvSpPr>
        <p:spPr>
          <a:xfrm>
            <a:off x="152400" y="1676400"/>
            <a:ext cx="8686800" cy="5181600"/>
          </a:xfrm>
        </p:spPr>
        <p:txBody>
          <a:bodyPr>
            <a:normAutofit fontScale="92500" lnSpcReduction="20000"/>
          </a:bodyPr>
          <a:lstStyle/>
          <a:p>
            <a:r>
              <a:rPr lang="en-US" dirty="0" smtClean="0"/>
              <a:t>“To restrain private people, it may be said, from receiving in payment the promissory notes of a banker, for any sum whether great or small, when they themselves are willing to receive them; or, to restrain a banker from issuing such notes…is a manifest violation of that natural liberty which it is the proper business of law, not to infringe, but to support….but those exertions of the natural liberty of a few individuals, which might endanger the security of the whole society, are, and out ought to be, restrained by the laws of all governments;…The obligation of building party walls, in order to prevent the communication of fire, is a violation of natural liberty, exactly of the same kind with the regulations of the banking trade which are here proposed.” (p. 308)</a:t>
            </a:r>
          </a:p>
          <a:p>
            <a:r>
              <a:rPr lang="en-US" dirty="0" smtClean="0"/>
              <a:t>This suggests that limiting sub-prime mortgages, per se, should not be done by government.  </a:t>
            </a:r>
            <a:endParaRPr lang="en-US" dirty="0" smtClean="0"/>
          </a:p>
          <a:p>
            <a:r>
              <a:rPr lang="en-US" dirty="0" smtClean="0"/>
              <a:t>But, breaking up banks that are “too big to fail” and limiting activity that endangers the society as a whole, is proper.</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Andrew Carnegie: Wealth As a Responsibility</a:t>
            </a:r>
            <a:endParaRPr lang="en-US" dirty="0"/>
          </a:p>
        </p:txBody>
      </p:sp>
      <p:sp>
        <p:nvSpPr>
          <p:cNvPr id="3" name="Content Placeholder 2"/>
          <p:cNvSpPr>
            <a:spLocks noGrp="1"/>
          </p:cNvSpPr>
          <p:nvPr>
            <p:ph idx="1"/>
          </p:nvPr>
        </p:nvSpPr>
        <p:spPr>
          <a:xfrm>
            <a:off x="457200" y="1752600"/>
            <a:ext cx="8305800" cy="4876800"/>
          </a:xfrm>
        </p:spPr>
        <p:txBody>
          <a:bodyPr/>
          <a:lstStyle/>
          <a:p>
            <a:r>
              <a:rPr lang="en-US" dirty="0" smtClean="0"/>
              <a:t>“The price which society pays for the law of competition, like th</a:t>
            </a:r>
            <a:r>
              <a:rPr lang="en-US" dirty="0" smtClean="0"/>
              <a:t>e price it pays for cheap comforts and luxuries, is also great; but the advantages of this law are also greater still, for it is to this law that we owe our wonderful material development, which brings improved conditions in its train.” (393, The Gospel of Wealth)</a:t>
            </a:r>
          </a:p>
          <a:p>
            <a:r>
              <a:rPr lang="en-US" dirty="0" smtClean="0"/>
              <a:t>Carnegie employs the language of Social Evolution</a:t>
            </a:r>
          </a:p>
          <a:p>
            <a:r>
              <a:rPr lang="en-US" dirty="0" smtClean="0"/>
              <a:t>But he sees general societal value in the competitive environment of liberal capitalism.</a:t>
            </a:r>
            <a:endParaRPr lang="en-US" dirty="0"/>
          </a:p>
        </p:txBody>
      </p:sp>
    </p:spTree>
    <p:extLst>
      <p:ext uri="{BB962C8B-B14F-4D97-AF65-F5344CB8AC3E}">
        <p14:creationId xmlns:p14="http://schemas.microsoft.com/office/powerpoint/2010/main" xmlns="" val="39797694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Darwinism of Carnegie</a:t>
            </a:r>
            <a:endParaRPr lang="en-US" dirty="0"/>
          </a:p>
        </p:txBody>
      </p:sp>
      <p:sp>
        <p:nvSpPr>
          <p:cNvPr id="3" name="Content Placeholder 2"/>
          <p:cNvSpPr>
            <a:spLocks noGrp="1"/>
          </p:cNvSpPr>
          <p:nvPr>
            <p:ph idx="1"/>
          </p:nvPr>
        </p:nvSpPr>
        <p:spPr>
          <a:xfrm>
            <a:off x="457200" y="1752600"/>
            <a:ext cx="8458200" cy="4800600"/>
          </a:xfrm>
        </p:spPr>
        <p:txBody>
          <a:bodyPr/>
          <a:lstStyle/>
          <a:p>
            <a:r>
              <a:rPr lang="en-US" dirty="0" smtClean="0"/>
              <a:t>“no substitutes for it [competition in capitalism] have been found; and while the law may be sometimes hard for the individual, it is best for the race, because it insures the survival of the fittest in every department.” (393)</a:t>
            </a:r>
          </a:p>
          <a:p>
            <a:r>
              <a:rPr lang="en-US" dirty="0" smtClean="0"/>
              <a:t>Do the “most fit” always succeed and survive in our capitalist system?</a:t>
            </a:r>
          </a:p>
          <a:p>
            <a:r>
              <a:rPr lang="en-US" dirty="0" smtClean="0"/>
              <a:t>Is it fair to compare economic competition to natural competition?  Is our economy natural?  Do all participants begin the competition with an equal opportunity?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Charitable obligation of Wealthy</a:t>
            </a:r>
            <a:endParaRPr lang="en-US" dirty="0"/>
          </a:p>
        </p:txBody>
      </p:sp>
      <p:sp>
        <p:nvSpPr>
          <p:cNvPr id="3" name="Content Placeholder 2"/>
          <p:cNvSpPr>
            <a:spLocks noGrp="1"/>
          </p:cNvSpPr>
          <p:nvPr>
            <p:ph idx="1"/>
          </p:nvPr>
        </p:nvSpPr>
        <p:spPr>
          <a:xfrm>
            <a:off x="304800" y="1676400"/>
            <a:ext cx="8610600" cy="4953000"/>
          </a:xfrm>
        </p:spPr>
        <p:txBody>
          <a:bodyPr>
            <a:normAutofit/>
          </a:bodyPr>
          <a:lstStyle/>
          <a:p>
            <a:r>
              <a:rPr lang="en-US" dirty="0" smtClean="0"/>
              <a:t>Carnegie argues that the ultra-wealthy have a duty to spend their Wealth for social good.</a:t>
            </a:r>
          </a:p>
          <a:p>
            <a:r>
              <a:rPr lang="en-US" dirty="0" smtClean="0"/>
              <a:t>“Of all forms of taxation, this [estate tax] seems the wisest.  Men who continue hoarding great sums all their lives, the proper use of which for public ends would work good to the community…[the public] cannot thus be deprived of its proper share.  By taxing estates heavily at death the state marks its condemnation of the selfish millionaire’s unworthy life.” (397)</a:t>
            </a:r>
          </a:p>
          <a:p>
            <a:r>
              <a:rPr lang="en-US" dirty="0" smtClean="0"/>
              <a:t>Warren Buffett and Bill Gates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Darwinism</a:t>
            </a:r>
            <a:endParaRPr lang="en-US" dirty="0"/>
          </a:p>
        </p:txBody>
      </p:sp>
      <p:sp>
        <p:nvSpPr>
          <p:cNvPr id="3" name="Content Placeholder 2"/>
          <p:cNvSpPr>
            <a:spLocks noGrp="1"/>
          </p:cNvSpPr>
          <p:nvPr>
            <p:ph idx="1"/>
          </p:nvPr>
        </p:nvSpPr>
        <p:spPr/>
        <p:txBody>
          <a:bodyPr/>
          <a:lstStyle/>
          <a:p>
            <a:r>
              <a:rPr lang="en-US" dirty="0" smtClean="0"/>
              <a:t>Competition rewards “fitness”</a:t>
            </a:r>
          </a:p>
          <a:p>
            <a:r>
              <a:rPr lang="en-US" dirty="0" smtClean="0"/>
              <a:t>Problem of discussing human Evolution: Is Economic competition “natural”?  Do the most “fit” always win?</a:t>
            </a:r>
          </a:p>
          <a:p>
            <a:r>
              <a:rPr lang="en-US" dirty="0" smtClean="0"/>
              <a:t>Nazism and Eugenics</a:t>
            </a:r>
          </a:p>
          <a:p>
            <a:r>
              <a:rPr lang="en-US" dirty="0" smtClean="0"/>
              <a:t>Human Evolution on species level benefits from Cooperation as much as Competition</a:t>
            </a:r>
          </a:p>
          <a:p>
            <a:r>
              <a:rPr lang="en-US" dirty="0" smtClean="0"/>
              <a:t>Does our economic model reward Cooperation to the same degree as Competition?</a:t>
            </a:r>
            <a:endParaRPr lang="en-US" dirty="0"/>
          </a:p>
        </p:txBody>
      </p:sp>
    </p:spTree>
    <p:extLst>
      <p:ext uri="{BB962C8B-B14F-4D97-AF65-F5344CB8AC3E}">
        <p14:creationId xmlns:p14="http://schemas.microsoft.com/office/powerpoint/2010/main" xmlns="" val="1685763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John Rawls: Justice as Fairness</a:t>
            </a:r>
            <a:endParaRPr lang="en-US" dirty="0"/>
          </a:p>
        </p:txBody>
      </p:sp>
      <p:sp>
        <p:nvSpPr>
          <p:cNvPr id="3" name="Content Placeholder 2"/>
          <p:cNvSpPr>
            <a:spLocks noGrp="1"/>
          </p:cNvSpPr>
          <p:nvPr>
            <p:ph idx="1"/>
          </p:nvPr>
        </p:nvSpPr>
        <p:spPr>
          <a:xfrm>
            <a:off x="457200" y="1752600"/>
            <a:ext cx="8382000" cy="4724400"/>
          </a:xfrm>
        </p:spPr>
        <p:txBody>
          <a:bodyPr>
            <a:noAutofit/>
          </a:bodyPr>
          <a:lstStyle/>
          <a:p>
            <a:r>
              <a:rPr lang="en-US" dirty="0" smtClean="0"/>
              <a:t>Veil of Ignorance: imagine that you do not know your status in society.  Would you judge a law or policy to be “fair”? (238)</a:t>
            </a:r>
          </a:p>
          <a:p>
            <a:r>
              <a:rPr lang="en-US" dirty="0" smtClean="0"/>
              <a:t>The principle of justice as implying the consent of the governed.  </a:t>
            </a:r>
          </a:p>
          <a:p>
            <a:r>
              <a:rPr lang="en-US" dirty="0" smtClean="0"/>
              <a:t>Veil of ignorance forces us to analyze whether in the state of nature people in society would accept the current rules of society—from a purely unbiased point of view.</a:t>
            </a:r>
          </a:p>
          <a:p>
            <a:r>
              <a:rPr lang="en-US" dirty="0" smtClean="0"/>
              <a:t>Example of Veil of Ignorance and Tax Policy</a:t>
            </a:r>
            <a:endParaRPr lang="en-US" dirty="0"/>
          </a:p>
        </p:txBody>
      </p:sp>
    </p:spTree>
    <p:extLst>
      <p:ext uri="{BB962C8B-B14F-4D97-AF65-F5344CB8AC3E}">
        <p14:creationId xmlns:p14="http://schemas.microsoft.com/office/powerpoint/2010/main" xmlns="" val="2794254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8372"/>
            <a:ext cx="8229600" cy="1268028"/>
          </a:xfrm>
        </p:spPr>
        <p:txBody>
          <a:bodyPr>
            <a:normAutofit fontScale="90000"/>
          </a:bodyPr>
          <a:lstStyle/>
          <a:p>
            <a:r>
              <a:rPr lang="en-US" dirty="0" smtClean="0"/>
              <a:t>Fairness Test: Let’s Share a </a:t>
            </a:r>
            <a:r>
              <a:rPr lang="en-US" dirty="0"/>
              <a:t>Pie!</a:t>
            </a:r>
            <a:br>
              <a:rPr lang="en-US" dirty="0"/>
            </a:br>
            <a:r>
              <a:rPr lang="en-US" sz="2000" dirty="0"/>
              <a:t>http://www.businessinsider.com/15-charts-about-wealth-and-inequality-in-america-2010-4#half-of-america-has-25-of-the-wealth-2</a:t>
            </a:r>
          </a:p>
        </p:txBody>
      </p:sp>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524000" y="2057400"/>
            <a:ext cx="5943600" cy="4451963"/>
          </a:xfrm>
        </p:spPr>
      </p:pic>
    </p:spTree>
    <p:extLst>
      <p:ext uri="{BB962C8B-B14F-4D97-AF65-F5344CB8AC3E}">
        <p14:creationId xmlns:p14="http://schemas.microsoft.com/office/powerpoint/2010/main" xmlns="" val="2255448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610600" cy="1752600"/>
          </a:xfrm>
        </p:spPr>
        <p:txBody>
          <a:bodyPr>
            <a:normAutofit/>
          </a:bodyPr>
          <a:lstStyle/>
          <a:p>
            <a:r>
              <a:rPr lang="en-US" dirty="0" smtClean="0"/>
              <a:t>Social Mobility and </a:t>
            </a:r>
            <a:r>
              <a:rPr lang="en-US" dirty="0"/>
              <a:t>Fairness </a:t>
            </a:r>
            <a:r>
              <a:rPr lang="en-US" dirty="0" smtClean="0"/>
              <a:t>Principle (</a:t>
            </a:r>
            <a:r>
              <a:rPr lang="en-US" sz="2800" dirty="0" smtClean="0"/>
              <a:t>Kopczuk and Saez, 2007)</a:t>
            </a:r>
            <a:endParaRPr lang="en-US" sz="2800" dirty="0"/>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a:xfrm>
            <a:off x="838200" y="1676400"/>
            <a:ext cx="7827219" cy="5111341"/>
          </a:xfrm>
        </p:spPr>
      </p:pic>
    </p:spTree>
    <p:extLst>
      <p:ext uri="{BB962C8B-B14F-4D97-AF65-F5344CB8AC3E}">
        <p14:creationId xmlns:p14="http://schemas.microsoft.com/office/powerpoint/2010/main" xmlns="" val="13679103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Fairness and Tax Policy</a:t>
            </a:r>
            <a:endParaRPr lang="en-US" dirty="0"/>
          </a:p>
        </p:txBody>
      </p:sp>
      <p:sp>
        <p:nvSpPr>
          <p:cNvPr id="3" name="Content Placeholder 2"/>
          <p:cNvSpPr>
            <a:spLocks noGrp="1"/>
          </p:cNvSpPr>
          <p:nvPr>
            <p:ph sz="half" idx="1"/>
          </p:nvPr>
        </p:nvSpPr>
        <p:spPr>
          <a:xfrm>
            <a:off x="304800" y="1965462"/>
            <a:ext cx="4038600" cy="4407408"/>
          </a:xfrm>
        </p:spPr>
        <p:txBody>
          <a:bodyPr/>
          <a:lstStyle/>
          <a:p>
            <a:r>
              <a:rPr lang="en-US" b="1" dirty="0"/>
              <a:t>Historical Tax Rates by Income Group [NYTimes]</a:t>
            </a:r>
          </a:p>
          <a:p>
            <a:r>
              <a:rPr lang="en-US" dirty="0"/>
              <a:t>by Catherine Mulbrandon on November 3, 2007</a:t>
            </a:r>
          </a:p>
          <a:p>
            <a:endParaRPr lang="en-US" dirty="0"/>
          </a:p>
        </p:txBody>
      </p:sp>
      <p:sp>
        <p:nvSpPr>
          <p:cNvPr id="5" name="Content Placeholder 4"/>
          <p:cNvSpPr>
            <a:spLocks noGrp="1"/>
          </p:cNvSpPr>
          <p:nvPr>
            <p:ph sz="half" idx="2"/>
          </p:nvPr>
        </p:nvSpPr>
        <p:spPr/>
        <p:txBody>
          <a:bodyPr/>
          <a:lstStyle/>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419600" y="1379025"/>
            <a:ext cx="4248150" cy="5206707"/>
          </a:xfrm>
          <a:prstGeom prst="rect">
            <a:avLst/>
          </a:prstGeom>
        </p:spPr>
      </p:pic>
    </p:spTree>
    <p:extLst>
      <p:ext uri="{BB962C8B-B14F-4D97-AF65-F5344CB8AC3E}">
        <p14:creationId xmlns:p14="http://schemas.microsoft.com/office/powerpoint/2010/main" xmlns="" val="38889173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 the Wealthy Pay “their Fair Share”?</a:t>
            </a:r>
            <a:endParaRPr lang="en-US" dirty="0"/>
          </a:p>
        </p:txBody>
      </p:sp>
      <p:sp>
        <p:nvSpPr>
          <p:cNvPr id="3" name="Content Placeholder 2"/>
          <p:cNvSpPr>
            <a:spLocks noGrp="1"/>
          </p:cNvSpPr>
          <p:nvPr>
            <p:ph sz="half" idx="1"/>
          </p:nvPr>
        </p:nvSpPr>
        <p:spPr/>
        <p:txBody>
          <a:bodyPr/>
          <a:lstStyle/>
          <a:p>
            <a:r>
              <a:rPr lang="en-US" dirty="0" smtClean="0"/>
              <a:t>How do we measure this?</a:t>
            </a:r>
            <a:endParaRPr lang="en-US" dirty="0"/>
          </a:p>
          <a:p>
            <a:r>
              <a:rPr lang="en-US" dirty="0" smtClean="0"/>
              <a:t>As a % of total Income?</a:t>
            </a:r>
          </a:p>
          <a:p>
            <a:r>
              <a:rPr lang="en-US" dirty="0" smtClean="0"/>
              <a:t>Or gross tax payments?</a:t>
            </a:r>
            <a:endParaRPr lang="en-US" dirty="0"/>
          </a:p>
        </p:txBody>
      </p:sp>
      <p:sp>
        <p:nvSpPr>
          <p:cNvPr id="4" name="Content Placeholder 3"/>
          <p:cNvSpPr>
            <a:spLocks noGrp="1"/>
          </p:cNvSpPr>
          <p:nvPr>
            <p:ph sz="half" idx="2"/>
          </p:nvPr>
        </p:nvSpPr>
        <p:spPr/>
        <p:txBody>
          <a:bodyPr/>
          <a:lstStyle/>
          <a:p>
            <a:r>
              <a:rPr lang="en-US" dirty="0" smtClean="0"/>
              <a:t>Top 10% pay 71% of Federal Income Tax (Heritage Foundation)</a:t>
            </a:r>
          </a:p>
          <a:p>
            <a:r>
              <a:rPr lang="en-US" dirty="0" smtClean="0"/>
              <a:t>Capital Gains compared to Marginal Tax Rates: The Warren Buffett Story</a:t>
            </a:r>
          </a:p>
        </p:txBody>
      </p:sp>
    </p:spTree>
    <p:extLst>
      <p:ext uri="{BB962C8B-B14F-4D97-AF65-F5344CB8AC3E}">
        <p14:creationId xmlns:p14="http://schemas.microsoft.com/office/powerpoint/2010/main" xmlns="" val="4208436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Questions to Generate Dialogue</a:t>
            </a:r>
            <a:endParaRPr lang="en-US" dirty="0"/>
          </a:p>
        </p:txBody>
      </p:sp>
      <p:sp>
        <p:nvSpPr>
          <p:cNvPr id="2" name="Content Placeholder 1"/>
          <p:cNvSpPr>
            <a:spLocks noGrp="1"/>
          </p:cNvSpPr>
          <p:nvPr>
            <p:ph sz="half" idx="1"/>
          </p:nvPr>
        </p:nvSpPr>
        <p:spPr>
          <a:xfrm>
            <a:off x="228600" y="1719070"/>
            <a:ext cx="4236128" cy="4910329"/>
          </a:xfrm>
        </p:spPr>
        <p:txBody>
          <a:bodyPr>
            <a:normAutofit fontScale="92500"/>
          </a:bodyPr>
          <a:lstStyle/>
          <a:p>
            <a:r>
              <a:rPr lang="en-US" dirty="0" smtClean="0"/>
              <a:t>1) </a:t>
            </a:r>
            <a:r>
              <a:rPr lang="en-US" dirty="0" smtClean="0"/>
              <a:t>Is Income Inequality Growing Worse?</a:t>
            </a:r>
            <a:endParaRPr lang="en-US" dirty="0" smtClean="0"/>
          </a:p>
          <a:p>
            <a:r>
              <a:rPr lang="en-US" dirty="0" smtClean="0"/>
              <a:t>2) Does it matter? Why or why not?</a:t>
            </a:r>
          </a:p>
          <a:p>
            <a:r>
              <a:rPr lang="en-US" dirty="0" smtClean="0"/>
              <a:t>3) How </a:t>
            </a:r>
            <a:r>
              <a:rPr lang="en-US" dirty="0" smtClean="0"/>
              <a:t>do Smith, Carnegie and Rawls answer the question?</a:t>
            </a:r>
            <a:endParaRPr lang="en-US" dirty="0" smtClean="0"/>
          </a:p>
          <a:p>
            <a:r>
              <a:rPr lang="en-US" dirty="0" smtClean="0"/>
              <a:t>4) What is the Occupy Movement proposing we </a:t>
            </a:r>
            <a:r>
              <a:rPr lang="en-US" dirty="0" smtClean="0"/>
              <a:t>do</a:t>
            </a:r>
            <a:r>
              <a:rPr lang="en-US" dirty="0" smtClean="0"/>
              <a:t> </a:t>
            </a:r>
            <a:r>
              <a:rPr lang="en-US" dirty="0" smtClean="0"/>
              <a:t>about Income Inequality?</a:t>
            </a:r>
            <a:endParaRPr lang="en-US" dirty="0"/>
          </a:p>
        </p:txBody>
      </p:sp>
      <p:pic>
        <p:nvPicPr>
          <p:cNvPr id="5" name="Content Placeholder 4"/>
          <p:cNvPicPr>
            <a:picLocks noGrp="1" noChangeAspect="1"/>
          </p:cNvPicPr>
          <p:nvPr>
            <p:ph sz="half" idx="2"/>
          </p:nvPr>
        </p:nvPicPr>
        <p:blipFill>
          <a:blip r:embed="rId2" cstate="print">
            <a:extLst>
              <a:ext uri="{28A0092B-C50C-407E-A947-70E740481C1C}">
                <a14:useLocalDpi xmlns:a14="http://schemas.microsoft.com/office/drawing/2010/main" xmlns="" val="0"/>
              </a:ext>
            </a:extLst>
          </a:blip>
          <a:stretch>
            <a:fillRect/>
          </a:stretch>
        </p:blipFill>
        <p:spPr>
          <a:xfrm>
            <a:off x="4648200" y="2480933"/>
            <a:ext cx="4038600" cy="2883560"/>
          </a:xfrm>
        </p:spPr>
      </p:pic>
    </p:spTree>
    <p:extLst>
      <p:ext uri="{BB962C8B-B14F-4D97-AF65-F5344CB8AC3E}">
        <p14:creationId xmlns:p14="http://schemas.microsoft.com/office/powerpoint/2010/main" xmlns="" val="21273431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458200" cy="1219200"/>
          </a:xfrm>
        </p:spPr>
        <p:txBody>
          <a:bodyPr>
            <a:normAutofit fontScale="90000"/>
          </a:bodyPr>
          <a:lstStyle/>
          <a:p>
            <a:r>
              <a:rPr lang="en-US" dirty="0"/>
              <a:t>Income Inequality </a:t>
            </a:r>
            <a:r>
              <a:rPr lang="en-US" dirty="0" smtClean="0"/>
              <a:t>Correlates with many bad outcomes</a:t>
            </a:r>
            <a:r>
              <a:rPr lang="en-US" dirty="0"/>
              <a:t/>
            </a:r>
            <a:br>
              <a:rPr lang="en-US" dirty="0"/>
            </a:br>
            <a:endParaRPr lang="en-US" dirty="0"/>
          </a:p>
        </p:txBody>
      </p:sp>
      <p:sp>
        <p:nvSpPr>
          <p:cNvPr id="3" name="Content Placeholder 2"/>
          <p:cNvSpPr>
            <a:spLocks noGrp="1"/>
          </p:cNvSpPr>
          <p:nvPr>
            <p:ph idx="1"/>
          </p:nvPr>
        </p:nvSpPr>
        <p:spPr>
          <a:xfrm>
            <a:off x="228600" y="1600200"/>
            <a:ext cx="8610600" cy="4953000"/>
          </a:xfrm>
        </p:spPr>
        <p:txBody>
          <a:bodyPr>
            <a:normAutofit/>
          </a:bodyPr>
          <a:lstStyle/>
          <a:p>
            <a:r>
              <a:rPr lang="en-US" sz="2800" dirty="0" smtClean="0"/>
              <a:t>Poorer Social Relations: Homicide, Imprisonment, Trust</a:t>
            </a:r>
          </a:p>
          <a:p>
            <a:r>
              <a:rPr lang="en-US" sz="2800" dirty="0" smtClean="0"/>
              <a:t>Declining Human Capital: High School Drop Outs, Math and Literacy Scores, Teenage births, Social Mobility</a:t>
            </a:r>
          </a:p>
          <a:p>
            <a:r>
              <a:rPr lang="en-US" sz="2800" dirty="0" smtClean="0"/>
              <a:t>Poorer Health: Drug Abuse, Infant Mortality, Mental Illness, Life Expectancy</a:t>
            </a:r>
          </a:p>
          <a:p>
            <a:r>
              <a:rPr lang="en-US" sz="2800" dirty="0" smtClean="0"/>
              <a:t>Richard </a:t>
            </a:r>
            <a:r>
              <a:rPr lang="en-US" sz="2800" dirty="0"/>
              <a:t>Wilkinson, TED Talk, </a:t>
            </a:r>
            <a:r>
              <a:rPr lang="en-US" sz="2800" dirty="0">
                <a:hlinkClick r:id="rId2"/>
              </a:rPr>
              <a:t>http://</a:t>
            </a:r>
            <a:r>
              <a:rPr lang="en-US" sz="2800" dirty="0" smtClean="0">
                <a:hlinkClick r:id="rId2"/>
              </a:rPr>
              <a:t>www.ted.com/talks/richard_wilkinson.html</a:t>
            </a:r>
            <a:endParaRPr lang="en-US" sz="2800" dirty="0" smtClean="0"/>
          </a:p>
          <a:p>
            <a:pPr lvl="1"/>
            <a:endParaRPr lang="en-US" dirty="0"/>
          </a:p>
        </p:txBody>
      </p:sp>
    </p:spTree>
    <p:extLst>
      <p:ext uri="{BB962C8B-B14F-4D97-AF65-F5344CB8AC3E}">
        <p14:creationId xmlns:p14="http://schemas.microsoft.com/office/powerpoint/2010/main" xmlns="" val="11951640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Myth 1 of Occupy: No Consistent Mission</a:t>
            </a:r>
            <a:endParaRPr lang="en-US" dirty="0"/>
          </a:p>
        </p:txBody>
      </p:sp>
      <p:sp>
        <p:nvSpPr>
          <p:cNvPr id="3" name="Content Placeholder 2"/>
          <p:cNvSpPr>
            <a:spLocks noGrp="1"/>
          </p:cNvSpPr>
          <p:nvPr>
            <p:ph idx="1"/>
          </p:nvPr>
        </p:nvSpPr>
        <p:spPr>
          <a:xfrm>
            <a:off x="457200" y="1752600"/>
            <a:ext cx="8382000" cy="4953000"/>
          </a:xfrm>
        </p:spPr>
        <p:txBody>
          <a:bodyPr>
            <a:normAutofit/>
          </a:bodyPr>
          <a:lstStyle/>
          <a:p>
            <a:r>
              <a:rPr lang="en-US" dirty="0" smtClean="0"/>
              <a:t>Two things you will hear from almost every Occupy protestor</a:t>
            </a:r>
          </a:p>
          <a:p>
            <a:r>
              <a:rPr lang="en-US" dirty="0" smtClean="0"/>
              <a:t>1) They oppose Crony Capitalism.  Current system is rigged.  This flies in the face of our faith in the American Dream.  Wall Street is the symbol and source of this Disease.</a:t>
            </a:r>
          </a:p>
          <a:p>
            <a:r>
              <a:rPr lang="en-US" dirty="0" smtClean="0"/>
              <a:t>2) Get the Corrosive Influence of Money out of Politics.</a:t>
            </a:r>
          </a:p>
          <a:p>
            <a:r>
              <a:rPr lang="en-US" dirty="0" smtClean="0"/>
              <a:t>There are differences about what to do about these problems and individual Occupy encampments are working on proposals.  The proposed solution is evolving.</a:t>
            </a:r>
            <a:endParaRPr lang="en-US" dirty="0"/>
          </a:p>
        </p:txBody>
      </p:sp>
    </p:spTree>
    <p:extLst>
      <p:ext uri="{BB962C8B-B14F-4D97-AF65-F5344CB8AC3E}">
        <p14:creationId xmlns:p14="http://schemas.microsoft.com/office/powerpoint/2010/main" xmlns="" val="24479026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Crony Capitalism</a:t>
            </a:r>
            <a:endParaRPr lang="en-US" dirty="0"/>
          </a:p>
        </p:txBody>
      </p:sp>
      <p:sp>
        <p:nvSpPr>
          <p:cNvPr id="3" name="Content Placeholder 2"/>
          <p:cNvSpPr>
            <a:spLocks noGrp="1"/>
          </p:cNvSpPr>
          <p:nvPr>
            <p:ph idx="1"/>
          </p:nvPr>
        </p:nvSpPr>
        <p:spPr/>
        <p:txBody>
          <a:bodyPr/>
          <a:lstStyle/>
          <a:p>
            <a:r>
              <a:rPr lang="en-US" dirty="0" smtClean="0"/>
              <a:t>Subsidies and tax shelters favor Big Corporations that have lobbying influence over Small Business and Consumers.  (30 of the Biggest Corporations paid No Taxes from 2008-2011)</a:t>
            </a:r>
          </a:p>
          <a:p>
            <a:r>
              <a:rPr lang="en-US" dirty="0" smtClean="0"/>
              <a:t>Too Big To Fail and the End of Moral Hazard.  The competitive force of capitalism economy requires that failed businesses fail.  Home owners were allowed to fail; but the Banks that lent them money were not.  This is not Fair and it is not Capitalist either.</a:t>
            </a:r>
          </a:p>
          <a:p>
            <a:endParaRPr lang="en-US" dirty="0"/>
          </a:p>
        </p:txBody>
      </p:sp>
    </p:spTree>
    <p:extLst>
      <p:ext uri="{BB962C8B-B14F-4D97-AF65-F5344CB8AC3E}">
        <p14:creationId xmlns:p14="http://schemas.microsoft.com/office/powerpoint/2010/main" xmlns="" val="40132782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Campaign Finance and Lobbying Reform</a:t>
            </a:r>
            <a:endParaRPr lang="en-US" dirty="0"/>
          </a:p>
        </p:txBody>
      </p:sp>
      <p:sp>
        <p:nvSpPr>
          <p:cNvPr id="3" name="Content Placeholder 2"/>
          <p:cNvSpPr>
            <a:spLocks noGrp="1"/>
          </p:cNvSpPr>
          <p:nvPr>
            <p:ph sz="half" idx="1"/>
          </p:nvPr>
        </p:nvSpPr>
        <p:spPr>
          <a:xfrm>
            <a:off x="152400" y="1676400"/>
            <a:ext cx="3200400" cy="5029199"/>
          </a:xfrm>
        </p:spPr>
        <p:txBody>
          <a:bodyPr>
            <a:normAutofit fontScale="92500" lnSpcReduction="20000"/>
          </a:bodyPr>
          <a:lstStyle/>
          <a:p>
            <a:r>
              <a:rPr lang="en-US" dirty="0" smtClean="0"/>
              <a:t>End the Revolving Door between K Street and Wall Street</a:t>
            </a:r>
          </a:p>
          <a:p>
            <a:r>
              <a:rPr lang="en-US" dirty="0" smtClean="0"/>
              <a:t>Newt Gingrich received over $1,60,000 in “consultation” fees after leaving Congress from Fannie Mae and Freddie Mac.</a:t>
            </a:r>
            <a:endParaRPr lang="en-US" dirty="0"/>
          </a:p>
        </p:txBody>
      </p:sp>
      <p:pic>
        <p:nvPicPr>
          <p:cNvPr id="5" name="Content Placeholder 4"/>
          <p:cNvPicPr>
            <a:picLocks noGrp="1" noChangeAspect="1"/>
          </p:cNvPicPr>
          <p:nvPr>
            <p:ph sz="half" idx="2"/>
          </p:nvPr>
        </p:nvPicPr>
        <p:blipFill>
          <a:blip r:embed="rId2" cstate="print">
            <a:extLst>
              <a:ext uri="{28A0092B-C50C-407E-A947-70E740481C1C}">
                <a14:useLocalDpi xmlns:a14="http://schemas.microsoft.com/office/drawing/2010/main" xmlns="" val="0"/>
              </a:ext>
            </a:extLst>
          </a:blip>
          <a:stretch>
            <a:fillRect/>
          </a:stretch>
        </p:blipFill>
        <p:spPr>
          <a:xfrm>
            <a:off x="3401486" y="1676401"/>
            <a:ext cx="5285314" cy="4724400"/>
          </a:xfrm>
        </p:spPr>
      </p:pic>
    </p:spTree>
    <p:extLst>
      <p:ext uri="{BB962C8B-B14F-4D97-AF65-F5344CB8AC3E}">
        <p14:creationId xmlns:p14="http://schemas.microsoft.com/office/powerpoint/2010/main" xmlns="" val="30499484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Occupy our Deficit</a:t>
            </a:r>
            <a:endParaRPr lang="en-US" dirty="0"/>
          </a:p>
        </p:txBody>
      </p:sp>
      <p:sp>
        <p:nvSpPr>
          <p:cNvPr id="3" name="Content Placeholder 2"/>
          <p:cNvSpPr>
            <a:spLocks noGrp="1"/>
          </p:cNvSpPr>
          <p:nvPr>
            <p:ph idx="1"/>
          </p:nvPr>
        </p:nvSpPr>
        <p:spPr>
          <a:xfrm>
            <a:off x="457200" y="1752600"/>
            <a:ext cx="8382000" cy="4724400"/>
          </a:xfrm>
        </p:spPr>
        <p:txBody>
          <a:bodyPr>
            <a:normAutofit lnSpcReduction="10000"/>
          </a:bodyPr>
          <a:lstStyle/>
          <a:p>
            <a:r>
              <a:rPr lang="en-US" dirty="0" smtClean="0"/>
              <a:t>Tax the 1% more</a:t>
            </a:r>
          </a:p>
          <a:p>
            <a:r>
              <a:rPr lang="en-US" dirty="0" smtClean="0"/>
              <a:t>Speculation Tax ; would raise revenue and dis-incentivize speculation; 800 B/decade</a:t>
            </a:r>
          </a:p>
          <a:p>
            <a:r>
              <a:rPr lang="en-US" dirty="0" smtClean="0"/>
              <a:t>Allow Bush tax cuts to expire in 2012: 500 Billion/year</a:t>
            </a:r>
          </a:p>
          <a:p>
            <a:r>
              <a:rPr lang="en-US" dirty="0"/>
              <a:t>Stop Tax Haven Abuse </a:t>
            </a:r>
            <a:r>
              <a:rPr lang="en-US" dirty="0" smtClean="0"/>
              <a:t>Act: 100 B/year</a:t>
            </a:r>
          </a:p>
          <a:p>
            <a:r>
              <a:rPr lang="en-US" dirty="0" smtClean="0"/>
              <a:t>Strategically reduce military spending.  Base Defense Budget rose from 300 B in 2000 to nearly 700 B in 2011.  </a:t>
            </a:r>
          </a:p>
          <a:p>
            <a:r>
              <a:rPr lang="en-US" dirty="0" smtClean="0"/>
              <a:t>Social Security, Medicare, and Education should not suffer to pay for tax cuts that mostly benefited the 1% and a Bailout of Wall Street and Banks that benefited the 1%.</a:t>
            </a:r>
          </a:p>
        </p:txBody>
      </p:sp>
    </p:spTree>
    <p:extLst>
      <p:ext uri="{BB962C8B-B14F-4D97-AF65-F5344CB8AC3E}">
        <p14:creationId xmlns:p14="http://schemas.microsoft.com/office/powerpoint/2010/main" xmlns="" val="34313760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Occupy a Positive Economy</a:t>
            </a:r>
            <a:endParaRPr lang="en-US" dirty="0"/>
          </a:p>
        </p:txBody>
      </p:sp>
      <p:sp>
        <p:nvSpPr>
          <p:cNvPr id="3" name="Content Placeholder 2"/>
          <p:cNvSpPr>
            <a:spLocks noGrp="1"/>
          </p:cNvSpPr>
          <p:nvPr>
            <p:ph idx="1"/>
          </p:nvPr>
        </p:nvSpPr>
        <p:spPr>
          <a:xfrm>
            <a:off x="457200" y="1752600"/>
            <a:ext cx="8382000" cy="4876800"/>
          </a:xfrm>
        </p:spPr>
        <p:txBody>
          <a:bodyPr>
            <a:normAutofit/>
          </a:bodyPr>
          <a:lstStyle/>
          <a:p>
            <a:r>
              <a:rPr lang="en-US" sz="2800" dirty="0" smtClean="0"/>
              <a:t>Bank Local: move our money to local banks and credit unions</a:t>
            </a:r>
          </a:p>
          <a:p>
            <a:r>
              <a:rPr lang="en-US" sz="2800" dirty="0" smtClean="0"/>
              <a:t>Shop Local: shop local to support Main Street and stimulate local economy</a:t>
            </a:r>
          </a:p>
          <a:p>
            <a:r>
              <a:rPr lang="en-US" sz="2800" dirty="0" smtClean="0"/>
              <a:t>Support policies that enable the 99% to pursue happiness:</a:t>
            </a:r>
          </a:p>
          <a:p>
            <a:pPr lvl="1"/>
            <a:r>
              <a:rPr lang="en-US" sz="2800" dirty="0" smtClean="0"/>
              <a:t>Education</a:t>
            </a:r>
          </a:p>
          <a:p>
            <a:pPr lvl="1"/>
            <a:r>
              <a:rPr lang="en-US" sz="2800" dirty="0" smtClean="0"/>
              <a:t>Health Care</a:t>
            </a:r>
          </a:p>
          <a:p>
            <a:pPr lvl="1"/>
            <a:r>
              <a:rPr lang="en-US" sz="2800" dirty="0" smtClean="0"/>
              <a:t>Safety Net for Seniors and Disabled</a:t>
            </a:r>
          </a:p>
        </p:txBody>
      </p:sp>
    </p:spTree>
    <p:extLst>
      <p:ext uri="{BB962C8B-B14F-4D97-AF65-F5344CB8AC3E}">
        <p14:creationId xmlns:p14="http://schemas.microsoft.com/office/powerpoint/2010/main" xmlns="" val="5610423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Conclusion: Is the American Dream Alive?</a:t>
            </a:r>
            <a:endParaRPr lang="en-US" dirty="0"/>
          </a:p>
        </p:txBody>
      </p:sp>
      <p:sp>
        <p:nvSpPr>
          <p:cNvPr id="3" name="Content Placeholder 2"/>
          <p:cNvSpPr>
            <a:spLocks noGrp="1"/>
          </p:cNvSpPr>
          <p:nvPr>
            <p:ph idx="1"/>
          </p:nvPr>
        </p:nvSpPr>
        <p:spPr>
          <a:xfrm>
            <a:off x="457200" y="1752600"/>
            <a:ext cx="8686800" cy="5029200"/>
          </a:xfrm>
        </p:spPr>
        <p:txBody>
          <a:bodyPr>
            <a:normAutofit/>
          </a:bodyPr>
          <a:lstStyle/>
          <a:p>
            <a:r>
              <a:rPr lang="en-US" sz="2800" dirty="0" smtClean="0"/>
              <a:t>What is the American Dream and do we have faith in it?</a:t>
            </a:r>
          </a:p>
          <a:p>
            <a:r>
              <a:rPr lang="en-US" sz="2800" dirty="0" smtClean="0"/>
              <a:t>The American Dream is predicated on Fair Play.  What is necessary to make sure the game is </a:t>
            </a:r>
            <a:r>
              <a:rPr lang="en-US" sz="2800" dirty="0" smtClean="0"/>
              <a:t>fair, </a:t>
            </a:r>
            <a:r>
              <a:rPr lang="en-US" sz="2800" dirty="0" smtClean="0"/>
              <a:t>if not perfect? </a:t>
            </a:r>
          </a:p>
          <a:p>
            <a:r>
              <a:rPr lang="en-US" sz="2800" dirty="0" smtClean="0"/>
              <a:t>Is the field of competition fair?  Can we say that all men are created equal in America and that we all have a reasonable chance of pursuing our happiness</a:t>
            </a:r>
            <a:r>
              <a:rPr lang="en-US" sz="2800" dirty="0" smtClean="0"/>
              <a:t>?</a:t>
            </a:r>
          </a:p>
          <a:p>
            <a:r>
              <a:rPr lang="en-US" sz="2800" dirty="0" smtClean="0"/>
              <a:t>What would Smith, Carnegie, and Rawls say?</a:t>
            </a:r>
            <a:endParaRPr lang="en-US" sz="2800" dirty="0"/>
          </a:p>
        </p:txBody>
      </p:sp>
    </p:spTree>
    <p:extLst>
      <p:ext uri="{BB962C8B-B14F-4D97-AF65-F5344CB8AC3E}">
        <p14:creationId xmlns:p14="http://schemas.microsoft.com/office/powerpoint/2010/main" xmlns="" val="10779329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a:xfrm>
            <a:off x="228600" y="1752600"/>
            <a:ext cx="8686800" cy="4953000"/>
          </a:xfrm>
        </p:spPr>
        <p:txBody>
          <a:bodyPr>
            <a:normAutofit fontScale="92500" lnSpcReduction="10000"/>
          </a:bodyPr>
          <a:lstStyle/>
          <a:p>
            <a:r>
              <a:rPr lang="en-US" dirty="0" smtClean="0"/>
              <a:t>Lifelong Monterey Republican speaks about </a:t>
            </a:r>
            <a:r>
              <a:rPr lang="en-US" dirty="0"/>
              <a:t>Income Inequality: </a:t>
            </a:r>
            <a:r>
              <a:rPr lang="en-US" dirty="0">
                <a:hlinkClick r:id="rId2"/>
              </a:rPr>
              <a:t>http://</a:t>
            </a:r>
            <a:r>
              <a:rPr lang="en-US" dirty="0" smtClean="0">
                <a:hlinkClick r:id="rId2"/>
              </a:rPr>
              <a:t>www.youtube.com/watch?v=u5K3D_g3FPo</a:t>
            </a:r>
            <a:endParaRPr lang="en-US" dirty="0" smtClean="0"/>
          </a:p>
          <a:p>
            <a:r>
              <a:rPr lang="en-US" dirty="0" smtClean="0"/>
              <a:t>Jamie Johnson, heir of Johnson and Johnson, does a video on the 1% and Income Inequality</a:t>
            </a:r>
            <a:r>
              <a:rPr lang="en-US" dirty="0"/>
              <a:t>: </a:t>
            </a:r>
            <a:r>
              <a:rPr lang="en-US" dirty="0">
                <a:hlinkClick r:id="rId3"/>
              </a:rPr>
              <a:t>http://</a:t>
            </a:r>
            <a:r>
              <a:rPr lang="en-US" dirty="0" smtClean="0">
                <a:hlinkClick r:id="rId3"/>
              </a:rPr>
              <a:t>www.youtube.com/watch?feature=player_embedded&amp;v=HmlX3fLQrEc</a:t>
            </a:r>
            <a:endParaRPr lang="en-US" dirty="0" smtClean="0"/>
          </a:p>
          <a:p>
            <a:r>
              <a:rPr lang="en-US" dirty="0" smtClean="0"/>
              <a:t>7.7 TRILLION dollar </a:t>
            </a:r>
            <a:r>
              <a:rPr lang="en-US" dirty="0"/>
              <a:t>loan from Fed to Big Banks: </a:t>
            </a:r>
            <a:r>
              <a:rPr lang="en-US" dirty="0">
                <a:hlinkClick r:id="rId4"/>
              </a:rPr>
              <a:t>http://</a:t>
            </a:r>
            <a:r>
              <a:rPr lang="en-US" dirty="0" smtClean="0">
                <a:hlinkClick r:id="rId4"/>
              </a:rPr>
              <a:t>www.youtube.com/watch?v=oUpXDZFtEHw&amp;sns=fb</a:t>
            </a:r>
            <a:endParaRPr lang="en-US" dirty="0" smtClean="0"/>
          </a:p>
          <a:p>
            <a:r>
              <a:rPr lang="en-US">
                <a:hlinkClick r:id="rId5"/>
              </a:rPr>
              <a:t>http://www.ted.com/talks/richard_wilkinson.html</a:t>
            </a:r>
            <a:endParaRPr lang="en-US"/>
          </a:p>
          <a:p>
            <a:r>
              <a:rPr lang="en-US" smtClean="0">
                <a:hlinkClick r:id="rId6"/>
              </a:rPr>
              <a:t>http</a:t>
            </a:r>
            <a:r>
              <a:rPr lang="en-US" dirty="0">
                <a:hlinkClick r:id="rId6"/>
              </a:rPr>
              <a:t>://</a:t>
            </a:r>
            <a:r>
              <a:rPr lang="en-US" dirty="0" smtClean="0">
                <a:hlinkClick r:id="rId6"/>
              </a:rPr>
              <a:t>voicesofreasonblog.blogspot.com/2011/03/negating-proposition-income-inequality.html</a:t>
            </a:r>
            <a:endParaRPr lang="en-US" dirty="0" smtClean="0"/>
          </a:p>
          <a:p>
            <a:r>
              <a:rPr lang="en-US" dirty="0">
                <a:hlinkClick r:id="rId7"/>
              </a:rPr>
              <a:t>http://</a:t>
            </a:r>
            <a:r>
              <a:rPr lang="en-US" dirty="0" smtClean="0">
                <a:hlinkClick r:id="rId7"/>
              </a:rPr>
              <a:t>voicesofreasonblog.blogspot.com/2011/03/affirming-proposition-income-inequality.html</a:t>
            </a:r>
            <a:endParaRPr lang="en-US" dirty="0" smtClean="0"/>
          </a:p>
          <a:p>
            <a:endParaRPr lang="en-US" dirty="0" smtClean="0"/>
          </a:p>
          <a:p>
            <a:endParaRPr lang="en-US" dirty="0"/>
          </a:p>
        </p:txBody>
      </p:sp>
    </p:spTree>
    <p:extLst>
      <p:ext uri="{BB962C8B-B14F-4D97-AF65-F5344CB8AC3E}">
        <p14:creationId xmlns:p14="http://schemas.microsoft.com/office/powerpoint/2010/main" xmlns="" val="459836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can we Measure or Evaluate Income Inequality?</a:t>
            </a:r>
            <a:endParaRPr lang="en-US" dirty="0"/>
          </a:p>
        </p:txBody>
      </p:sp>
      <p:sp>
        <p:nvSpPr>
          <p:cNvPr id="3" name="Content Placeholder 2"/>
          <p:cNvSpPr>
            <a:spLocks noGrp="1"/>
          </p:cNvSpPr>
          <p:nvPr>
            <p:ph idx="1"/>
          </p:nvPr>
        </p:nvSpPr>
        <p:spPr/>
        <p:txBody>
          <a:bodyPr>
            <a:normAutofit/>
          </a:bodyPr>
          <a:lstStyle/>
          <a:p>
            <a:r>
              <a:rPr lang="en-US" sz="2800" dirty="0" smtClean="0"/>
              <a:t>Income vs. Wealth</a:t>
            </a:r>
          </a:p>
          <a:p>
            <a:r>
              <a:rPr lang="en-US" sz="2800" dirty="0" smtClean="0"/>
              <a:t>How does the Income Differential between the 1% of highest earners compare to the other 99%?</a:t>
            </a:r>
          </a:p>
          <a:p>
            <a:r>
              <a:rPr lang="en-US" sz="2800" dirty="0" smtClean="0"/>
              <a:t>What kind of social mobility is possible today compared to the past? (The American Dream)</a:t>
            </a:r>
          </a:p>
          <a:p>
            <a:endParaRPr lang="en-US" dirty="0" smtClean="0"/>
          </a:p>
          <a:p>
            <a:endParaRPr lang="en-US" dirty="0"/>
          </a:p>
        </p:txBody>
      </p:sp>
    </p:spTree>
    <p:extLst>
      <p:ext uri="{BB962C8B-B14F-4D97-AF65-F5344CB8AC3E}">
        <p14:creationId xmlns:p14="http://schemas.microsoft.com/office/powerpoint/2010/main" xmlns="" val="11894310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1295400"/>
          </a:xfrm>
        </p:spPr>
        <p:txBody>
          <a:bodyPr>
            <a:normAutofit fontScale="90000"/>
          </a:bodyPr>
          <a:lstStyle/>
          <a:p>
            <a:r>
              <a:rPr lang="en-US" dirty="0"/>
              <a:t>Income Gains: </a:t>
            </a:r>
            <a:r>
              <a:rPr lang="en-US" sz="2200" dirty="0"/>
              <a:t>http://www.theatlantic.com/business/archive/2011/10/income-inequality-is-not-a-myth/247389</a:t>
            </a:r>
            <a:r>
              <a:rPr lang="en-US" sz="2200" dirty="0" smtClean="0"/>
              <a:t>/</a:t>
            </a:r>
            <a:br>
              <a:rPr lang="en-US" sz="2200" dirty="0" smtClean="0"/>
            </a:br>
            <a:endParaRPr lang="en-US" sz="2200" dirty="0"/>
          </a:p>
        </p:txBody>
      </p:sp>
      <p:pic>
        <p:nvPicPr>
          <p:cNvPr id="6" name="Content Placeholder 5"/>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a:xfrm>
            <a:off x="1219200" y="1676400"/>
            <a:ext cx="6629400" cy="5025513"/>
          </a:xfrm>
        </p:spPr>
      </p:pic>
    </p:spTree>
    <p:extLst>
      <p:ext uri="{BB962C8B-B14F-4D97-AF65-F5344CB8AC3E}">
        <p14:creationId xmlns:p14="http://schemas.microsoft.com/office/powerpoint/2010/main" xmlns="" val="41880830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by Woolf</a:t>
            </a:r>
            <a:endParaRPr lang="en-US" dirty="0"/>
          </a:p>
        </p:txBody>
      </p:sp>
      <p:sp>
        <p:nvSpPr>
          <p:cNvPr id="3" name="Content Placeholder 2"/>
          <p:cNvSpPr>
            <a:spLocks noGrp="1"/>
          </p:cNvSpPr>
          <p:nvPr>
            <p:ph idx="1"/>
          </p:nvPr>
        </p:nvSpPr>
        <p:spPr>
          <a:xfrm>
            <a:off x="457200" y="1752600"/>
            <a:ext cx="8382000" cy="4724400"/>
          </a:xfrm>
        </p:spPr>
        <p:txBody>
          <a:bodyPr>
            <a:normAutofit/>
          </a:bodyPr>
          <a:lstStyle/>
          <a:p>
            <a:r>
              <a:rPr lang="en-US" dirty="0"/>
              <a:t>“Examination of the data on the wealth distribution leads to a disturbing question: Is America still the land of opportunity? The growing divergence evident in the income distribution is even starker in the wealth distribution. Equalizing trends during the 1930s through the 1970s reversed sharply in the 1980s. The gap between haves and have-nots is greater now – at the start of the twenty-first century – than at any time since 1929</a:t>
            </a:r>
            <a:r>
              <a:rPr lang="en-US" dirty="0" smtClean="0"/>
              <a:t>.” </a:t>
            </a:r>
            <a:endParaRPr lang="en-US" dirty="0" smtClean="0"/>
          </a:p>
          <a:p>
            <a:r>
              <a:rPr lang="en-US" dirty="0"/>
              <a:t>E</a:t>
            </a:r>
            <a:r>
              <a:rPr lang="en-US" dirty="0" smtClean="0"/>
              <a:t>conomist </a:t>
            </a:r>
            <a:r>
              <a:rPr lang="en-US" dirty="0"/>
              <a:t>Edward N. Wolff</a:t>
            </a:r>
            <a:r>
              <a:rPr lang="en-US" dirty="0" smtClean="0"/>
              <a:t>, </a:t>
            </a:r>
            <a:r>
              <a:rPr lang="en-US" dirty="0"/>
              <a:t>“</a:t>
            </a:r>
            <a:r>
              <a:rPr lang="en-US" dirty="0">
                <a:hlinkClick r:id="rId2"/>
              </a:rPr>
              <a:t>Top Heavy: The Increasing Inequality of Wealth in America and What Can Be Done About It</a:t>
            </a:r>
            <a:r>
              <a:rPr lang="en-US" dirty="0"/>
              <a:t>”</a:t>
            </a:r>
          </a:p>
          <a:p>
            <a:endParaRPr lang="en-US" dirty="0"/>
          </a:p>
        </p:txBody>
      </p:sp>
    </p:spTree>
    <p:extLst>
      <p:ext uri="{BB962C8B-B14F-4D97-AF65-F5344CB8AC3E}">
        <p14:creationId xmlns:p14="http://schemas.microsoft.com/office/powerpoint/2010/main" xmlns="" val="41710302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Adam Smith: The Invisible Hand</a:t>
            </a:r>
            <a:endParaRPr lang="en-US" dirty="0"/>
          </a:p>
        </p:txBody>
      </p:sp>
      <p:sp>
        <p:nvSpPr>
          <p:cNvPr id="3" name="Content Placeholder 2"/>
          <p:cNvSpPr>
            <a:spLocks noGrp="1"/>
          </p:cNvSpPr>
          <p:nvPr>
            <p:ph idx="1"/>
          </p:nvPr>
        </p:nvSpPr>
        <p:spPr/>
        <p:txBody>
          <a:bodyPr/>
          <a:lstStyle/>
          <a:p>
            <a:r>
              <a:rPr lang="en-US" dirty="0" smtClean="0"/>
              <a:t>(Liberal) As little government interference as possible; low taxes lead to more productivity.</a:t>
            </a:r>
          </a:p>
          <a:p>
            <a:r>
              <a:rPr lang="en-US" dirty="0" smtClean="0"/>
              <a:t>Invisible Hand: people’s individual economic choices naturally lead to the best possible economy </a:t>
            </a:r>
          </a:p>
          <a:p>
            <a:r>
              <a:rPr lang="en-US" dirty="0" smtClean="0"/>
              <a:t>Free Trade will lead to economic benefits for all parties</a:t>
            </a:r>
          </a:p>
          <a:p>
            <a:endParaRPr lang="en-US" dirty="0"/>
          </a:p>
        </p:txBody>
      </p:sp>
    </p:spTree>
    <p:extLst>
      <p:ext uri="{BB962C8B-B14F-4D97-AF65-F5344CB8AC3E}">
        <p14:creationId xmlns:p14="http://schemas.microsoft.com/office/powerpoint/2010/main" xmlns="" val="30245344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Invisible Hand</a:t>
            </a:r>
            <a:endParaRPr lang="en-US" dirty="0"/>
          </a:p>
        </p:txBody>
      </p:sp>
      <p:sp>
        <p:nvSpPr>
          <p:cNvPr id="3" name="Content Placeholder 2"/>
          <p:cNvSpPr>
            <a:spLocks noGrp="1"/>
          </p:cNvSpPr>
          <p:nvPr>
            <p:ph idx="1"/>
          </p:nvPr>
        </p:nvSpPr>
        <p:spPr>
          <a:xfrm>
            <a:off x="228600" y="1676400"/>
            <a:ext cx="8915400" cy="5181600"/>
          </a:xfrm>
        </p:spPr>
        <p:txBody>
          <a:bodyPr>
            <a:normAutofit fontScale="92500" lnSpcReduction="20000"/>
          </a:bodyPr>
          <a:lstStyle/>
          <a:p>
            <a:r>
              <a:rPr lang="en-US" b="1" i="1" dirty="0" smtClean="0"/>
              <a:t>“</a:t>
            </a:r>
            <a:r>
              <a:rPr lang="en-US" i="1" dirty="0" smtClean="0"/>
              <a:t>As </a:t>
            </a:r>
            <a:r>
              <a:rPr lang="en-US" i="1" dirty="0" smtClean="0"/>
              <a:t>every individual, therefore, </a:t>
            </a:r>
            <a:r>
              <a:rPr lang="en-US" i="1" dirty="0" err="1" smtClean="0"/>
              <a:t>endeavours</a:t>
            </a:r>
            <a:r>
              <a:rPr lang="en-US" i="1" dirty="0" smtClean="0"/>
              <a:t> as much as he can both to employ his capital in the support of domestic industry, and so to direct that industry that its produce may be of the greatest value; every individual necessarily </a:t>
            </a:r>
            <a:r>
              <a:rPr lang="en-US" i="1" dirty="0" err="1" smtClean="0"/>
              <a:t>labours</a:t>
            </a:r>
            <a:r>
              <a:rPr lang="en-US" i="1" dirty="0" smtClean="0"/>
              <a:t> to render the annual revenue of the society as great as he can. He generally, indeed, neither intends to promote the public interest, nor knows how much he is promoting it. By preferring the support of domestic to that of foreign industry, he intends only his own security; and by directing that industry in such a manner as its produce may be of the greatest value, he intends only his own gain, and he is in this, as in many other cases,</a:t>
            </a:r>
            <a:r>
              <a:rPr lang="en-US" b="1" i="1" dirty="0" smtClean="0"/>
              <a:t> </a:t>
            </a:r>
            <a:r>
              <a:rPr lang="en-US" i="1" dirty="0" smtClean="0"/>
              <a:t>led by an invisible hand to promote an end which was no part of his intention. Nor is it always the worse for the society that it was no part of it. By pursuing his own interest he frequently promotes that of the society more effectually than when he really intends to promote it</a:t>
            </a:r>
            <a:r>
              <a:rPr lang="en-US" i="1" dirty="0" smtClean="0"/>
              <a:t>.” </a:t>
            </a:r>
            <a:r>
              <a:rPr lang="en-US" dirty="0" smtClean="0"/>
              <a:t>Wealth of Nations</a:t>
            </a:r>
            <a:r>
              <a:rPr lang="en-US" i="1" dirty="0" smtClean="0"/>
              <a:t>, Part IV, Chapter 2, p. 423.</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08372"/>
            <a:ext cx="8610600" cy="1191828"/>
          </a:xfrm>
        </p:spPr>
        <p:txBody>
          <a:bodyPr>
            <a:normAutofit/>
          </a:bodyPr>
          <a:lstStyle/>
          <a:p>
            <a:r>
              <a:rPr lang="en-US" dirty="0" smtClean="0"/>
              <a:t>Trade Associations influence on  Government</a:t>
            </a:r>
            <a:endParaRPr lang="en-US" dirty="0"/>
          </a:p>
        </p:txBody>
      </p:sp>
      <p:sp>
        <p:nvSpPr>
          <p:cNvPr id="3" name="Content Placeholder 2"/>
          <p:cNvSpPr>
            <a:spLocks noGrp="1"/>
          </p:cNvSpPr>
          <p:nvPr>
            <p:ph idx="1"/>
          </p:nvPr>
        </p:nvSpPr>
        <p:spPr>
          <a:xfrm>
            <a:off x="228600" y="1676400"/>
            <a:ext cx="8534400" cy="4800600"/>
          </a:xfrm>
        </p:spPr>
        <p:txBody>
          <a:bodyPr>
            <a:normAutofit/>
          </a:bodyPr>
          <a:lstStyle/>
          <a:p>
            <a:r>
              <a:rPr lang="en-US" sz="2800" dirty="0" smtClean="0"/>
              <a:t>“to widen the market and to narrow the competition, is always the interest of the dealers…The proposal of any new law or regulation of commerce which comes from this order, ought always to be listened to with great precaution…It comes from an order of men, whose interest is never exactly the same with that of the public, who has generally an interest to deceive and even to oppress the public</a:t>
            </a:r>
            <a:r>
              <a:rPr lang="en-US" sz="2800" dirty="0" smtClean="0"/>
              <a:t>…” (p. 250)</a:t>
            </a:r>
            <a:endParaRPr lang="en-US" sz="2800"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Smith on Equity</a:t>
            </a:r>
            <a:endParaRPr lang="en-US" dirty="0"/>
          </a:p>
        </p:txBody>
      </p:sp>
      <p:sp>
        <p:nvSpPr>
          <p:cNvPr id="3" name="Content Placeholder 2"/>
          <p:cNvSpPr>
            <a:spLocks noGrp="1"/>
          </p:cNvSpPr>
          <p:nvPr>
            <p:ph idx="1"/>
          </p:nvPr>
        </p:nvSpPr>
        <p:spPr>
          <a:xfrm>
            <a:off x="228600" y="1676400"/>
            <a:ext cx="8610600" cy="4876800"/>
          </a:xfrm>
        </p:spPr>
        <p:txBody>
          <a:bodyPr>
            <a:normAutofit/>
          </a:bodyPr>
          <a:lstStyle/>
          <a:p>
            <a:r>
              <a:rPr lang="en-US" dirty="0" smtClean="0"/>
              <a:t>“Is this improvement in the circumstances of the lower ranks of the people to be regarded as an advantage or as an inconveniency to the society?...but what improves the circumstances of the greater part can never be regarded as an inconveniency to the whole.  No society can surely be flourishing and happy, of which the far greater part of the members are poor and miserable.  It is but equity, besides, that they who feed, clothe and lodge the whole body of the people, should have such a share of the produce of their own labor as to be themselves tolerably well fed, clothed, and lodged.” (p. 79)</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593</TotalTime>
  <Words>2006</Words>
  <Application>Microsoft Office PowerPoint</Application>
  <PresentationFormat>On-screen Show (4:3)</PresentationFormat>
  <Paragraphs>109</Paragraphs>
  <Slides>27</Slides>
  <Notes>2</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Apothecary</vt:lpstr>
      <vt:lpstr>Adam Smith, Andrew Carnegie, John Rawls: Income Inequality and the Occupy Movement</vt:lpstr>
      <vt:lpstr>Questions to Generate Dialogue</vt:lpstr>
      <vt:lpstr>How can we Measure or Evaluate Income Inequality?</vt:lpstr>
      <vt:lpstr>Income Gains: http://www.theatlantic.com/business/archive/2011/10/income-inequality-is-not-a-myth/247389/ </vt:lpstr>
      <vt:lpstr>Conclusion by Woolf</vt:lpstr>
      <vt:lpstr>Adam Smith: The Invisible Hand</vt:lpstr>
      <vt:lpstr>The Invisible Hand</vt:lpstr>
      <vt:lpstr>Trade Associations influence on  Government</vt:lpstr>
      <vt:lpstr>Smith on Equity</vt:lpstr>
      <vt:lpstr>Smith on Bank Regulation</vt:lpstr>
      <vt:lpstr>Andrew Carnegie: Wealth As a Responsibility</vt:lpstr>
      <vt:lpstr>Social Darwinism of Carnegie</vt:lpstr>
      <vt:lpstr>Charitable obligation of Wealthy</vt:lpstr>
      <vt:lpstr>Social Darwinism</vt:lpstr>
      <vt:lpstr>John Rawls: Justice as Fairness</vt:lpstr>
      <vt:lpstr>Fairness Test: Let’s Share a Pie! http://www.businessinsider.com/15-charts-about-wealth-and-inequality-in-america-2010-4#half-of-america-has-25-of-the-wealth-2</vt:lpstr>
      <vt:lpstr>Social Mobility and Fairness Principle (Kopczuk and Saez, 2007)</vt:lpstr>
      <vt:lpstr>Fairness and Tax Policy</vt:lpstr>
      <vt:lpstr>Do the Wealthy Pay “their Fair Share”?</vt:lpstr>
      <vt:lpstr>Income Inequality Correlates with many bad outcomes </vt:lpstr>
      <vt:lpstr>Myth 1 of Occupy: No Consistent Mission</vt:lpstr>
      <vt:lpstr>Crony Capitalism</vt:lpstr>
      <vt:lpstr>Campaign Finance and Lobbying Reform</vt:lpstr>
      <vt:lpstr>Occupy our Deficit</vt:lpstr>
      <vt:lpstr>Occupy a Positive Economy</vt:lpstr>
      <vt:lpstr>Conclusion: Is the American Dream Alive?</vt:lpstr>
      <vt:lpstr>Resources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Adam Smith, Andrew Carnegie, John Rawls: Income Inequality and the Occupy Movement</dc:title>
  <dc:creator>Alan</dc:creator>
  <cp:lastModifiedBy>AHaffa</cp:lastModifiedBy>
  <cp:revision>44</cp:revision>
  <dcterms:created xsi:type="dcterms:W3CDTF">2011-12-06T04:03:24Z</dcterms:created>
  <dcterms:modified xsi:type="dcterms:W3CDTF">2011-12-07T19:56:03Z</dcterms:modified>
</cp:coreProperties>
</file>